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1"/>
    <p:sldMasterId id="2147483713" r:id="rId2"/>
    <p:sldMasterId id="2147483715" r:id="rId3"/>
  </p:sldMasterIdLst>
  <p:notesMasterIdLst>
    <p:notesMasterId r:id="rId8"/>
  </p:notesMasterIdLst>
  <p:sldIdLst>
    <p:sldId id="411" r:id="rId4"/>
    <p:sldId id="412" r:id="rId5"/>
    <p:sldId id="413" r:id="rId6"/>
    <p:sldId id="41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ie Beausolei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BE43"/>
    <a:srgbClr val="009FDA"/>
    <a:srgbClr val="36B5EC"/>
    <a:srgbClr val="6FD4FF"/>
    <a:srgbClr val="63BEE4"/>
    <a:srgbClr val="B6EBFF"/>
    <a:srgbClr val="C61D23"/>
    <a:srgbClr val="D2E8EF"/>
    <a:srgbClr val="404040"/>
    <a:srgbClr val="574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9112" autoAdjust="0"/>
  </p:normalViewPr>
  <p:slideViewPr>
    <p:cSldViewPr snapToGrid="0">
      <p:cViewPr>
        <p:scale>
          <a:sx n="90" d="100"/>
          <a:sy n="90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2DDD8-0444-154F-9688-7226AECBDFC7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1CD72-0902-1D41-A39C-E958540681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2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96726-B0E5-5C4D-84CE-D53510198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62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1CD72-0902-1D41-A39C-E958540681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73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4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597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36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47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02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7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96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00600"/>
            <a:ext cx="8229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612775"/>
            <a:ext cx="8229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367338"/>
            <a:ext cx="8229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23874"/>
            <a:ext cx="8229600" cy="5635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8596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4941" y="6652164"/>
            <a:ext cx="9166412" cy="21330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 bwMode="auto">
          <a:xfrm>
            <a:off x="-6643" y="5768214"/>
            <a:ext cx="9165584" cy="88671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pic>
        <p:nvPicPr>
          <p:cNvPr id="5" name="Picture 4" descr="top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66"/>
            <a:ext cx="9144002" cy="384305"/>
          </a:xfrm>
          <a:prstGeom prst="rect">
            <a:avLst/>
          </a:prstGeom>
        </p:spPr>
      </p:pic>
      <p:sp>
        <p:nvSpPr>
          <p:cNvPr id="6" name="Footer Placeholder 6"/>
          <p:cNvSpPr txBox="1">
            <a:spLocks noChangeArrowheads="1"/>
          </p:cNvSpPr>
          <p:nvPr userDrawn="1"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 smtClean="0">
                <a:solidFill>
                  <a:srgbClr val="A69C95"/>
                </a:solidFill>
              </a:rPr>
              <a:t>uOttawa.ca</a:t>
            </a:r>
            <a:endParaRPr lang="en-US" dirty="0">
              <a:solidFill>
                <a:srgbClr val="A69C95"/>
              </a:solidFill>
            </a:endParaRPr>
          </a:p>
        </p:txBody>
      </p:sp>
      <p:pic>
        <p:nvPicPr>
          <p:cNvPr id="7" name="Picture 6" descr="uOttawa_HOR_WG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367" y="5947834"/>
            <a:ext cx="1697566" cy="45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4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34243"/>
            <a:ext cx="7186990" cy="788458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27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923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86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34243"/>
            <a:ext cx="7186990" cy="788458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502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3034243"/>
            <a:ext cx="7186990" cy="788458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11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65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3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0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45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8FFFD-EAD5-F941-8D5D-6569E5279F94}" type="datetimeFigureOut">
              <a:rPr lang="en-US" smtClean="0"/>
              <a:t>5/4/2016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74F9-FD66-8840-8FBD-EB5B48E7E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88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fld id="{C2C8FFFD-EAD5-F941-8D5D-6569E5279F94}" type="datetimeFigureOut">
              <a:rPr lang="en-US" smtClean="0"/>
              <a:pPr/>
              <a:t>5/4/2016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04040"/>
                </a:solidFill>
                <a:latin typeface="Arial"/>
                <a:cs typeface="Arial"/>
              </a:defRPr>
            </a:lvl1pPr>
          </a:lstStyle>
          <a:p>
            <a:fld id="{11EA74F9-FD66-8840-8FBD-EB5B48E7E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0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404040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404040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04040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04040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404040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C+M_04180_UnveilingMat4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927100" y="774700"/>
            <a:ext cx="4127500" cy="2616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11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txStyles>
    <p:titleStyle>
      <a:lvl1pPr algn="l" defTabSz="457039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779" indent="-342779" algn="l" defTabSz="45703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88" indent="-285650" algn="l" defTabSz="45703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8" indent="-228520" algn="l" defTabSz="45703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36" indent="-228520" algn="l" defTabSz="45703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6" indent="-228520" algn="l" defTabSz="45703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1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54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9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32" indent="-228520" algn="l" defTabSz="45703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8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6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4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C+M_04180_UnveilingMat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104900" y="706438"/>
            <a:ext cx="6261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104900" y="2032001"/>
            <a:ext cx="6261100" cy="3822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08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191944" rtl="0" eaLnBrk="1" latinLnBrk="0" hangingPunct="1">
        <a:spcBef>
          <a:spcPct val="0"/>
        </a:spcBef>
        <a:buNone/>
        <a:defRPr sz="28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143959" indent="-143959" algn="l" defTabSz="19194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11910" indent="-119965" algn="l" defTabSz="19194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479861" indent="-95972" algn="l" defTabSz="19194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71806" indent="-95972" algn="l" defTabSz="191944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63750" indent="-95972" algn="l" defTabSz="191944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55695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47639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39583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31528" indent="-95972" algn="l" defTabSz="191944" rtl="0" eaLnBrk="1" latinLnBrk="0" hangingPunct="1">
        <a:spcBef>
          <a:spcPct val="20000"/>
        </a:spcBef>
        <a:buFont typeface="Arial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19194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383889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75834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7778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59722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1667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343611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535555" algn="l" defTabSz="191944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2945"/>
          <a:stretch/>
        </p:blipFill>
        <p:spPr>
          <a:xfrm>
            <a:off x="-51658" y="116631"/>
            <a:ext cx="9232170" cy="66421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-14941" y="-1866"/>
            <a:ext cx="9173882" cy="6867337"/>
            <a:chOff x="-14941" y="-1866"/>
            <a:chExt cx="9173882" cy="68673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4941" y="6652164"/>
              <a:ext cx="9166412" cy="21330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-6643" y="5768214"/>
              <a:ext cx="9165584" cy="886711"/>
            </a:xfrm>
            <a:prstGeom prst="rect">
              <a:avLst/>
            </a:prstGeom>
            <a:solidFill>
              <a:schemeClr val="tx1">
                <a:alpha val="75000"/>
              </a:schemeClr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10" charset="0"/>
                </a:rPr>
                <a:t> 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-110" charset="0"/>
              </a:endParaRPr>
            </a:p>
          </p:txBody>
        </p:sp>
        <p:pic>
          <p:nvPicPr>
            <p:cNvPr id="16" name="Picture 15" descr="uOttawa_HOR_WHITE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3600" y="5949280"/>
              <a:ext cx="1693389" cy="452922"/>
            </a:xfrm>
            <a:prstGeom prst="rect">
              <a:avLst/>
            </a:prstGeom>
          </p:spPr>
        </p:pic>
        <p:pic>
          <p:nvPicPr>
            <p:cNvPr id="14" name="Picture 13" descr="top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-1866"/>
              <a:ext cx="9144002" cy="384305"/>
            </a:xfrm>
            <a:prstGeom prst="rect">
              <a:avLst/>
            </a:prstGeom>
          </p:spPr>
        </p:pic>
      </p:grpSp>
      <p:sp>
        <p:nvSpPr>
          <p:cNvPr id="17" name="Footer Placeholder 6"/>
          <p:cNvSpPr txBox="1">
            <a:spLocks noChangeArrowheads="1"/>
          </p:cNvSpPr>
          <p:nvPr/>
        </p:nvSpPr>
        <p:spPr bwMode="auto">
          <a:xfrm>
            <a:off x="179512" y="6152115"/>
            <a:ext cx="453650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rgbClr val="A69C95"/>
                </a:solidFill>
                <a:latin typeface="Verdana" charset="0"/>
                <a:ea typeface="ＭＳ Ｐゴシック" charset="0"/>
                <a:cs typeface="Verdana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dirty="0" err="1" smtClean="0">
                <a:solidFill>
                  <a:schemeClr val="bg1"/>
                </a:solidFill>
              </a:rPr>
              <a:t>uOttawa.ca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48072" y="4005064"/>
            <a:ext cx="7992888" cy="1296144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48072" y="5373216"/>
            <a:ext cx="7992888" cy="3213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10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720080" y="4077072"/>
            <a:ext cx="802838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990000"/>
                </a:solidFill>
                <a:latin typeface="Verdana"/>
                <a:ea typeface="ＭＳ Ｐゴシック" charset="0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Verdana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990000"/>
                </a:solidFill>
                <a:latin typeface="Arial Black" pitchFamily="-110" charset="0"/>
              </a:defRPr>
            </a:lvl9pPr>
          </a:lstStyle>
          <a:p>
            <a:r>
              <a:rPr lang="en-CA" sz="2600" dirty="0" smtClean="0">
                <a:solidFill>
                  <a:schemeClr val="bg1"/>
                </a:solidFill>
                <a:latin typeface="Arial"/>
                <a:cs typeface="Arial"/>
              </a:rPr>
              <a:t>Portfolio Management Approach-Research infrastructure Projects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76064" y="4005064"/>
            <a:ext cx="78509" cy="1296144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6064" y="5373216"/>
            <a:ext cx="78510" cy="321320"/>
          </a:xfrm>
          <a:prstGeom prst="rect">
            <a:avLst/>
          </a:prstGeom>
          <a:solidFill>
            <a:srgbClr val="8F001A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A69C95"/>
                </a:solidFill>
                <a:effectLst/>
                <a:latin typeface="Times" pitchFamily="-110" charset="0"/>
              </a:rPr>
              <a:t> 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A69C95"/>
              </a:solidFill>
              <a:effectLst/>
              <a:latin typeface="Times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443" y="6145559"/>
            <a:ext cx="2500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>
                <a:solidFill>
                  <a:schemeClr val="bg1"/>
                </a:solidFill>
                <a:latin typeface="+mn-lt"/>
              </a:rPr>
              <a:t>CARA national- Toronto 2015</a:t>
            </a:r>
            <a:endParaRPr lang="en-CA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036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187548"/>
            <a:ext cx="7775575" cy="865188"/>
          </a:xfrm>
        </p:spPr>
        <p:txBody>
          <a:bodyPr/>
          <a:lstStyle/>
          <a:p>
            <a:r>
              <a:rPr lang="en-US" dirty="0" smtClean="0"/>
              <a:t>Core Facilities Program</a:t>
            </a:r>
            <a:endParaRPr lang="en-US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6849071" y="17083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r"/>
            <a:fld id="{41412A11-ED37-C246-9B22-5C3108A6995A}" type="slidenum">
              <a:rPr lang="en-US" sz="1200" smtClean="0">
                <a:solidFill>
                  <a:srgbClr val="A69C95"/>
                </a:solidFill>
                <a:latin typeface="Arial"/>
                <a:cs typeface="Arial"/>
              </a:rPr>
              <a:pPr algn="r"/>
              <a:t>2</a:t>
            </a:fld>
            <a:endParaRPr lang="en-US" sz="1200" dirty="0">
              <a:solidFill>
                <a:srgbClr val="A69C95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652" y="1052736"/>
            <a:ext cx="799288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CA" sz="1100" b="1" dirty="0"/>
              <a:t>Core Facilities </a:t>
            </a:r>
            <a:r>
              <a:rPr lang="en-CA" sz="1100" dirty="0" smtClean="0"/>
              <a:t>provide </a:t>
            </a:r>
            <a:r>
              <a:rPr lang="en-CA" sz="1100" dirty="0"/>
              <a:t>services, analyses, instrument and technology access, or expertise needed and utilized by many investigators to conduct their research, but which are generally too expensive, complex or specialized for investigators to cost-effectively provide and sustain themselves.  </a:t>
            </a:r>
          </a:p>
          <a:p>
            <a:pPr algn="just"/>
            <a:endParaRPr lang="en-CA" sz="1100" dirty="0"/>
          </a:p>
          <a:p>
            <a:pPr algn="just"/>
            <a:r>
              <a:rPr lang="en-CA" sz="1100" dirty="0"/>
              <a:t>By fostering a shared and common management of similar or complementary research </a:t>
            </a:r>
            <a:r>
              <a:rPr lang="en-CA" sz="1100" dirty="0" smtClean="0"/>
              <a:t>facilities, </a:t>
            </a:r>
            <a:r>
              <a:rPr lang="en-CA" sz="1100" dirty="0"/>
              <a:t>Core Facilities offer the potential to realize significant benefits through, amongst others</a:t>
            </a:r>
            <a:r>
              <a:rPr lang="en-CA" sz="1100" dirty="0" smtClean="0"/>
              <a:t>:</a:t>
            </a:r>
          </a:p>
          <a:p>
            <a:pPr algn="just"/>
            <a:r>
              <a:rPr lang="en-CA" sz="1100" dirty="0" smtClean="0"/>
              <a:t>        </a:t>
            </a:r>
            <a:endParaRPr lang="en-CA" sz="1100" dirty="0"/>
          </a:p>
          <a:p>
            <a:pPr algn="just"/>
            <a:r>
              <a:rPr lang="en-CA" sz="1100" dirty="0" smtClean="0"/>
              <a:t>-   </a:t>
            </a:r>
            <a:r>
              <a:rPr lang="en-CA" sz="1100" b="1" dirty="0" smtClean="0"/>
              <a:t>Broad </a:t>
            </a:r>
            <a:r>
              <a:rPr lang="en-CA" sz="1100" b="1" dirty="0"/>
              <a:t>access to state-of-the art services, facilities and technology</a:t>
            </a:r>
            <a:r>
              <a:rPr lang="en-CA" sz="1100" dirty="0"/>
              <a:t>,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Financial </a:t>
            </a:r>
            <a:r>
              <a:rPr lang="en-CA" sz="1100" b="1" dirty="0"/>
              <a:t>savings resulting from economies of scale and the development and consolidation of in-house maintenance </a:t>
            </a:r>
            <a:r>
              <a:rPr lang="en-CA" sz="1100" b="1" dirty="0" smtClean="0"/>
              <a:t>capabilities,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Availability </a:t>
            </a:r>
            <a:r>
              <a:rPr lang="en-CA" sz="1100" b="1" dirty="0"/>
              <a:t>of skilled operators to ensure skilled use of equipment, enhance data quality and assure safe </a:t>
            </a:r>
            <a:r>
              <a:rPr lang="en-CA" sz="1100" b="1" dirty="0" smtClean="0"/>
              <a:t>operations,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Increased </a:t>
            </a:r>
            <a:r>
              <a:rPr lang="en-CA" sz="1100" b="1" dirty="0"/>
              <a:t>reliability of equipment,</a:t>
            </a:r>
          </a:p>
          <a:p>
            <a:pPr algn="just"/>
            <a:r>
              <a:rPr lang="en-CA" sz="1100" b="1" dirty="0" smtClean="0"/>
              <a:t>-   Reduced </a:t>
            </a:r>
            <a:r>
              <a:rPr lang="en-CA" sz="1100" b="1" dirty="0"/>
              <a:t>duplication of effort</a:t>
            </a:r>
          </a:p>
          <a:p>
            <a:pPr algn="just"/>
            <a:endParaRPr lang="en-CA" sz="1100" dirty="0"/>
          </a:p>
          <a:p>
            <a:pPr algn="just"/>
            <a:r>
              <a:rPr lang="en-CA" sz="1100" dirty="0"/>
              <a:t>Core Facilities </a:t>
            </a:r>
            <a:r>
              <a:rPr lang="en-CA" sz="1100" dirty="0" smtClean="0"/>
              <a:t>are </a:t>
            </a:r>
            <a:r>
              <a:rPr lang="en-CA" sz="1100" dirty="0"/>
              <a:t>broadly available to all University of Ottawa researchers on a service basis with no requirement for scientific collaboration  or co-authorship other than normal acknowledgement based on contributions in accordance with normal scientific practice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29466"/>
            <a:ext cx="3240360" cy="19478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29466"/>
            <a:ext cx="3240360" cy="194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35896" y="4124306"/>
            <a:ext cx="172819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en-CA" sz="1100" b="1" dirty="0" smtClean="0"/>
              <a:t>24 Core Facilities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Launched in 2010.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25% of our research groups use more than 2 Core Facilities.</a:t>
            </a:r>
          </a:p>
          <a:p>
            <a:pPr marL="171450" indent="-171450" algn="just">
              <a:buFontTx/>
              <a:buChar char="-"/>
            </a:pPr>
            <a:r>
              <a:rPr lang="en-CA" sz="1100" b="1" dirty="0" smtClean="0"/>
              <a:t>User Average/Core = 27 Research Groups </a:t>
            </a:r>
            <a:endParaRPr lang="en-CA" sz="1100" b="1" dirty="0"/>
          </a:p>
        </p:txBody>
      </p:sp>
    </p:spTree>
    <p:extLst>
      <p:ext uri="{BB962C8B-B14F-4D97-AF65-F5344CB8AC3E}">
        <p14:creationId xmlns:p14="http://schemas.microsoft.com/office/powerpoint/2010/main" val="23706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7079" y="549275"/>
            <a:ext cx="7773988" cy="863600"/>
          </a:xfrm>
        </p:spPr>
        <p:txBody>
          <a:bodyPr/>
          <a:lstStyle/>
          <a:p>
            <a:pPr algn="just"/>
            <a:r>
              <a:rPr lang="en-CA" sz="2000" dirty="0" smtClean="0"/>
              <a:t>Centralized-Strategic approach to fill the Infrastructure Gap and to optimize its sustainability over its useful lifetime...</a:t>
            </a: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0241" y="1557338"/>
            <a:ext cx="7993063" cy="37528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CA" sz="1400" dirty="0" smtClean="0"/>
              <a:t> The </a:t>
            </a:r>
            <a:r>
              <a:rPr lang="en-CA" sz="1400" dirty="0"/>
              <a:t>“Research Infrastructure </a:t>
            </a:r>
            <a:r>
              <a:rPr lang="en-CA" sz="1400" dirty="0" smtClean="0"/>
              <a:t>Inventory RII</a:t>
            </a:r>
            <a:r>
              <a:rPr lang="en-CA" sz="1400" dirty="0"/>
              <a:t>” is </a:t>
            </a:r>
            <a:r>
              <a:rPr lang="en-CA" sz="1400" dirty="0" smtClean="0"/>
              <a:t>intended </a:t>
            </a:r>
            <a:r>
              <a:rPr lang="en-CA" sz="1400" dirty="0"/>
              <a:t>to</a:t>
            </a:r>
            <a:r>
              <a:rPr lang="en-CA" sz="1400" dirty="0" smtClean="0"/>
              <a:t>:</a:t>
            </a:r>
          </a:p>
          <a:p>
            <a:pPr marL="0" indent="0" algn="just">
              <a:buNone/>
            </a:pPr>
            <a:endParaRPr lang="en-CA" sz="1400" dirty="0"/>
          </a:p>
          <a:p>
            <a:pPr algn="just"/>
            <a:r>
              <a:rPr lang="en-CA" sz="1400" dirty="0" smtClean="0"/>
              <a:t>Identify </a:t>
            </a:r>
            <a:r>
              <a:rPr lang="en-CA" sz="1400" dirty="0"/>
              <a:t>infrastructure needs required to capitalize on major research opportunities and to conduct a gap analysis to meet our short-term and long-term infrastructure needs in order to support research at uOttawa.</a:t>
            </a:r>
          </a:p>
          <a:p>
            <a:pPr algn="just"/>
            <a:r>
              <a:rPr lang="en-CA" sz="1400" dirty="0" smtClean="0"/>
              <a:t>Insure </a:t>
            </a:r>
            <a:r>
              <a:rPr lang="en-CA" sz="1400" dirty="0"/>
              <a:t>future competitiveness within areas of current strength and areas of emerging importance. Determine how should future infrastructure needs be identified, evaluated, prioritized, and financed.</a:t>
            </a:r>
          </a:p>
          <a:p>
            <a:pPr algn="just"/>
            <a:r>
              <a:rPr lang="en-CA" sz="1400" dirty="0" smtClean="0"/>
              <a:t>Provide </a:t>
            </a:r>
            <a:r>
              <a:rPr lang="en-CA" sz="1400" dirty="0"/>
              <a:t>Department/Faculty with an up-to-date and readily accessible record of equipment within their department/Faculty.</a:t>
            </a:r>
          </a:p>
          <a:p>
            <a:pPr algn="just"/>
            <a:r>
              <a:rPr lang="en-CA" sz="1400" dirty="0" smtClean="0"/>
              <a:t>Assists </a:t>
            </a:r>
            <a:r>
              <a:rPr lang="en-CA" sz="1400" dirty="0"/>
              <a:t>departments, faculties and researchers in locating specific types of equipment on campus.</a:t>
            </a:r>
          </a:p>
          <a:p>
            <a:pPr algn="just"/>
            <a:r>
              <a:rPr lang="en-CA" sz="1400" dirty="0" smtClean="0"/>
              <a:t>Acquire </a:t>
            </a:r>
            <a:r>
              <a:rPr lang="en-CA" sz="1400" dirty="0"/>
              <a:t>replacement funding for capital equipment from the Federal/Provincial granting bodies.</a:t>
            </a:r>
          </a:p>
          <a:p>
            <a:pPr algn="just"/>
            <a:r>
              <a:rPr lang="en-CA" sz="1400" dirty="0" smtClean="0"/>
              <a:t>Help </a:t>
            </a:r>
            <a:r>
              <a:rPr lang="en-CA" sz="1400" dirty="0"/>
              <a:t>sustaining the aggregate body of assets through planned maintenance, repair, and replacement.</a:t>
            </a:r>
          </a:p>
          <a:p>
            <a:pPr algn="just"/>
            <a:r>
              <a:rPr lang="en-CA" sz="1400" dirty="0" smtClean="0"/>
              <a:t>Exercise </a:t>
            </a:r>
            <a:r>
              <a:rPr lang="en-CA" sz="1400" dirty="0"/>
              <a:t>de facto control and to demonstrate to granting bodies that uOttawa is holding a majority interest in the funded research infrastructure over its useful lifetime.</a:t>
            </a:r>
          </a:p>
        </p:txBody>
      </p:sp>
    </p:spTree>
    <p:extLst>
      <p:ext uri="{BB962C8B-B14F-4D97-AF65-F5344CB8AC3E}">
        <p14:creationId xmlns:p14="http://schemas.microsoft.com/office/powerpoint/2010/main" val="1595014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18977" y="549276"/>
            <a:ext cx="7472363" cy="863600"/>
          </a:xfrm>
        </p:spPr>
        <p:txBody>
          <a:bodyPr>
            <a:normAutofit fontScale="90000"/>
          </a:bodyPr>
          <a:lstStyle/>
          <a:p>
            <a:r>
              <a:rPr lang="en-CA" sz="2000" dirty="0"/>
              <a:t>Centralized proposal development and oversight using a portfolio management approach</a:t>
            </a:r>
            <a:br>
              <a:rPr lang="en-CA" sz="2000" dirty="0"/>
            </a:br>
            <a:endParaRPr lang="en-CA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2772" y="1484018"/>
            <a:ext cx="8137525" cy="3752850"/>
          </a:xfrm>
        </p:spPr>
        <p:txBody>
          <a:bodyPr/>
          <a:lstStyle/>
          <a:p>
            <a:pPr algn="just"/>
            <a:r>
              <a:rPr lang="en-CA" sz="1400" dirty="0"/>
              <a:t>Centralized proposal development and oversight using a portfolio management </a:t>
            </a:r>
            <a:r>
              <a:rPr lang="en-CA" sz="1400" dirty="0" smtClean="0"/>
              <a:t>approach which enables </a:t>
            </a:r>
            <a:r>
              <a:rPr lang="en-CA" sz="1400" dirty="0"/>
              <a:t>portfolio </a:t>
            </a:r>
            <a:r>
              <a:rPr lang="en-CA" sz="1400" dirty="0" smtClean="0"/>
              <a:t>considerations and </a:t>
            </a:r>
            <a:r>
              <a:rPr lang="en-CA" sz="1400" dirty="0"/>
              <a:t>optimizes decision </a:t>
            </a:r>
            <a:r>
              <a:rPr lang="en-CA" sz="1400" dirty="0" smtClean="0"/>
              <a:t>making.</a:t>
            </a:r>
            <a:endParaRPr lang="en-CA" sz="1400" dirty="0"/>
          </a:p>
          <a:p>
            <a:pPr algn="just"/>
            <a:endParaRPr lang="en-CA" sz="1400" dirty="0"/>
          </a:p>
          <a:p>
            <a:pPr algn="just"/>
            <a:r>
              <a:rPr lang="en-CA" sz="1400" dirty="0"/>
              <a:t>Strategic Development Initiatives </a:t>
            </a:r>
            <a:r>
              <a:rPr lang="en-CA" sz="1400" dirty="0" smtClean="0"/>
              <a:t>team: Alignment </a:t>
            </a:r>
            <a:r>
              <a:rPr lang="en-CA" sz="1400" dirty="0"/>
              <a:t>of initiatives with Strategic Research </a:t>
            </a:r>
            <a:r>
              <a:rPr lang="en-CA" sz="1400" dirty="0" smtClean="0"/>
              <a:t>Plan.</a:t>
            </a:r>
          </a:p>
          <a:p>
            <a:pPr algn="just"/>
            <a:endParaRPr lang="en-CA" sz="1400" dirty="0" smtClean="0"/>
          </a:p>
          <a:p>
            <a:pPr algn="just"/>
            <a:r>
              <a:rPr lang="en-CA" sz="1400" dirty="0"/>
              <a:t>Strong planning process to help ensure success and smooth </a:t>
            </a:r>
            <a:r>
              <a:rPr lang="en-CA" sz="1400" dirty="0" smtClean="0"/>
              <a:t>implementation. Portfolio </a:t>
            </a:r>
            <a:r>
              <a:rPr lang="en-CA" sz="1400" dirty="0"/>
              <a:t>considerations front of mind</a:t>
            </a:r>
          </a:p>
          <a:p>
            <a:pPr marL="0" indent="0" algn="just">
              <a:buNone/>
            </a:pPr>
            <a:endParaRPr lang="en-CA" sz="1400" dirty="0"/>
          </a:p>
          <a:p>
            <a:pPr algn="just"/>
            <a:r>
              <a:rPr lang="en-CA" sz="1400" dirty="0"/>
              <a:t>Portfolio considerations allow for identification of synergies, collaborations and interdependencies, and submission of best portfolio of investments for the </a:t>
            </a:r>
            <a:r>
              <a:rPr lang="en-CA" sz="1400" dirty="0" smtClean="0"/>
              <a:t>university.</a:t>
            </a:r>
          </a:p>
          <a:p>
            <a:pPr marL="0" indent="0" algn="just">
              <a:buNone/>
            </a:pPr>
            <a:endParaRPr lang="en-CA" sz="1400" dirty="0" smtClean="0"/>
          </a:p>
          <a:p>
            <a:pPr algn="just"/>
            <a:r>
              <a:rPr lang="en-CA" sz="1400" dirty="0"/>
              <a:t>One RFP / </a:t>
            </a:r>
            <a:r>
              <a:rPr lang="en-CA" sz="1400" dirty="0" smtClean="0"/>
              <a:t>Multiple infrastructure needs: Economy of scale and Resource optimization.</a:t>
            </a:r>
          </a:p>
          <a:p>
            <a:pPr algn="just"/>
            <a:endParaRPr lang="en-CA" sz="1400" dirty="0" smtClean="0"/>
          </a:p>
          <a:p>
            <a:pPr algn="just"/>
            <a:r>
              <a:rPr lang="en-CA" sz="1400" dirty="0"/>
              <a:t>Amendment requests that benefit the portfolio of </a:t>
            </a:r>
            <a:r>
              <a:rPr lang="en-CA" sz="1400" dirty="0" smtClean="0"/>
              <a:t>projects.</a:t>
            </a:r>
            <a:endParaRPr lang="en-CA" sz="1400" dirty="0"/>
          </a:p>
          <a:p>
            <a:pPr algn="just"/>
            <a:endParaRPr lang="en-CA" sz="1400" dirty="0" smtClean="0"/>
          </a:p>
          <a:p>
            <a:pPr algn="just"/>
            <a:endParaRPr lang="en-CA" sz="1400" dirty="0"/>
          </a:p>
          <a:p>
            <a:pPr algn="just"/>
            <a:endParaRPr lang="en-CA" sz="14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678621951"/>
      </p:ext>
    </p:extLst>
  </p:cSld>
  <p:clrMapOvr>
    <a:masterClrMapping/>
  </p:clrMapOvr>
</p:sld>
</file>

<file path=ppt/theme/theme1.xml><?xml version="1.0" encoding="utf-8"?>
<a:theme xmlns:a="http://schemas.openxmlformats.org/drawingml/2006/main" name="CFI NSF Facility acc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UVic Edge title 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UVic Edge content 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Navigator</Template>
  <TotalTime>3378</TotalTime>
  <Words>491</Words>
  <Application>Microsoft Office PowerPoint</Application>
  <PresentationFormat>On-screen Show (4:3)</PresentationFormat>
  <Paragraphs>48</Paragraphs>
  <Slides>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CFI NSF Facility access</vt:lpstr>
      <vt:lpstr>UVic Edge title 4</vt:lpstr>
      <vt:lpstr>UVic Edge content 6</vt:lpstr>
      <vt:lpstr>PowerPoint Presentation</vt:lpstr>
      <vt:lpstr>Core Facilities Program</vt:lpstr>
      <vt:lpstr>Centralized-Strategic approach to fill the Infrastructure Gap and to optimize its sustainability over its useful lifetime...</vt:lpstr>
      <vt:lpstr>Centralized proposal development and oversight using a portfolio management approach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Rodrigue Hurtubise</dc:creator>
  <cp:lastModifiedBy>Christine Charbonneau</cp:lastModifiedBy>
  <cp:revision>141</cp:revision>
  <dcterms:created xsi:type="dcterms:W3CDTF">2014-01-31T20:29:47Z</dcterms:created>
  <dcterms:modified xsi:type="dcterms:W3CDTF">2016-05-04T18:51:15Z</dcterms:modified>
</cp:coreProperties>
</file>